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58" r:id="rId5"/>
    <p:sldId id="284" r:id="rId6"/>
    <p:sldId id="259" r:id="rId7"/>
    <p:sldId id="285" r:id="rId8"/>
    <p:sldId id="260" r:id="rId9"/>
    <p:sldId id="286" r:id="rId10"/>
    <p:sldId id="261" r:id="rId11"/>
    <p:sldId id="287" r:id="rId12"/>
    <p:sldId id="262" r:id="rId13"/>
    <p:sldId id="288" r:id="rId14"/>
    <p:sldId id="263" r:id="rId15"/>
    <p:sldId id="289" r:id="rId16"/>
    <p:sldId id="264" r:id="rId17"/>
    <p:sldId id="290" r:id="rId18"/>
    <p:sldId id="265" r:id="rId19"/>
    <p:sldId id="291" r:id="rId20"/>
    <p:sldId id="266" r:id="rId21"/>
    <p:sldId id="292" r:id="rId22"/>
    <p:sldId id="267" r:id="rId23"/>
    <p:sldId id="293" r:id="rId24"/>
    <p:sldId id="268" r:id="rId25"/>
    <p:sldId id="294" r:id="rId26"/>
    <p:sldId id="269" r:id="rId27"/>
    <p:sldId id="295" r:id="rId28"/>
    <p:sldId id="270" r:id="rId29"/>
    <p:sldId id="296" r:id="rId30"/>
    <p:sldId id="271" r:id="rId31"/>
    <p:sldId id="297" r:id="rId32"/>
    <p:sldId id="272" r:id="rId33"/>
    <p:sldId id="298" r:id="rId34"/>
    <p:sldId id="273" r:id="rId35"/>
    <p:sldId id="299" r:id="rId36"/>
    <p:sldId id="274" r:id="rId37"/>
    <p:sldId id="300" r:id="rId38"/>
    <p:sldId id="275" r:id="rId39"/>
    <p:sldId id="301" r:id="rId40"/>
    <p:sldId id="276" r:id="rId41"/>
    <p:sldId id="302" r:id="rId42"/>
    <p:sldId id="277" r:id="rId43"/>
    <p:sldId id="303" r:id="rId44"/>
    <p:sldId id="278" r:id="rId45"/>
    <p:sldId id="304" r:id="rId46"/>
    <p:sldId id="279" r:id="rId47"/>
    <p:sldId id="305" r:id="rId48"/>
    <p:sldId id="280" r:id="rId49"/>
    <p:sldId id="306" r:id="rId50"/>
    <p:sldId id="281" r:id="rId51"/>
    <p:sldId id="307" r:id="rId52"/>
    <p:sldId id="282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94660"/>
  </p:normalViewPr>
  <p:slideViewPr>
    <p:cSldViewPr snapToGrid="0">
      <p:cViewPr varScale="1">
        <p:scale>
          <a:sx n="97" d="100"/>
          <a:sy n="97" d="100"/>
        </p:scale>
        <p:origin x="-96" y="-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4C7A72-BBC0-4A5F-AAED-1D5BD6872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D0DDD2-4434-4DD1-A194-B71B3C4E2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3636DB-F599-4041-90A5-934553D78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3DF7F2-4B27-46AD-8F34-4FD7D41A5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D58F5E-0544-40CF-B977-01250A43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96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89C485-A57E-431A-A9AC-E0DFFCBB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944EC04-B56C-402F-8A7F-C93598E1A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25FDAF-45AB-4F70-BACF-AEB9C9D21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E68F8C-8CBB-4B45-B47E-15A87D398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D32007-9622-4BA3-B910-AE0AA949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86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011EF61-07AE-4BD1-A40A-9A22A23A09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1B438EC-E555-48AF-9893-00ADAF8F8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03163E-A63F-427E-A08A-D98424ED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866DE0-EFD6-49FD-89FE-C953D868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E18B69-08F2-4E37-B1E6-3DD9C005A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27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47E5D0-DE4D-41BB-9671-AE9AF2F8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87BA24-A436-43A6-AF06-E9ADCB9E7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52878E2-9DCD-4564-850B-31A82103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D896D0-3F39-4F4A-8C3E-5D370EF10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E09D92-29C0-4B85-AF26-43FCB8B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56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BED427-A7FF-4C12-9727-427DC14B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372459-ABD7-4135-8A8D-DF328736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EAB267-64E5-4F56-A23D-CF5484EC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F00AD4-01B3-4A78-9A2F-16041826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0F4A99B-2449-4321-AD32-F335370D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51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538760-D339-4F33-B488-B60FBF3B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E10B7D-B9A8-4F09-A411-62CA00D71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E3031FD-69F6-4165-BAFF-615F11299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01BD3CA-EDE9-4411-AA12-797D71E3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BF982B-BE87-4A00-84B9-1C9CB6FD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B6AC165-EB74-4C42-83D4-E8A06BFC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1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808D05-DE11-491E-B7E0-FA3F6E4B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C2786B3-342B-4D0B-8221-9521134C5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2ED2D5-EA8D-4E32-AD0F-12979F33F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3CE4339-ADD6-4DAA-AFB5-0B7778645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1935E52-34C1-4076-BF24-E8A83F7BE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CE527B1-901C-4BB7-ADE8-A0AF3D12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6C3935A-6589-4764-ADF5-9A1743FF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F3909C0-A3F6-499C-BAB8-7644F0BE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6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CA7609-62C8-48DC-8ECA-A1A17517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E8BB313-0895-4EA1-8A83-3F8554BFA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E2368A0-69F5-49D4-8B20-12F61318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F93F268-9944-4679-844C-074F2014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6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68AC33A-B4AF-4BC8-BB66-CA7518C2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694D1B6-F03F-4791-ACFF-F2587EF4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271E10C-84A8-4867-98F0-9915558C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11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63447C-9FA2-4BAE-8EDB-5689D755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070E5C-CD0E-4D24-85FF-76C1549E1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C0134D1-CBD7-4F27-B30A-274CB225C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442EFF-1D2D-477A-9A30-925718B51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6D01FFB-13F6-4B9B-AB1B-A6E7D96BE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381F156-0216-4C39-8891-B2BDB117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7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22B905-2DA0-41C2-B336-E7FF34C73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C1877DA-2ADA-49F0-ADBA-EF22503FD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007BF09-64DF-4ECE-B4CC-7AACCDB33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9840C41-555B-4222-AD9D-FD197B97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25B4665-043F-47D0-8A40-1EBBB099E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009583-8DB3-43F8-BB65-2B3E7919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65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6BE8C3-315F-45FE-AD44-8B825CC8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6E327A-3BC3-4848-BC92-A710EE224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D58DB1-64FA-4906-8CFF-7122FD1D1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FD75-8026-403E-B4E9-2717BCB484E1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A5586E-2DCA-428A-9387-216526995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2257A-1EB4-416E-92A6-B53369E2D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0051C-E696-48DD-97D9-134595DEA3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25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1.png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7C1DC2-DBF5-4BAD-8DA9-FE57769C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89872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	 </a:t>
            </a:r>
            <a:r>
              <a:rPr lang="hy-AM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</a:t>
            </a:r>
            <a:r>
              <a:rPr lang="en-US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յ</a:t>
            </a:r>
            <a:r>
              <a:rPr lang="hy-AM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</a:t>
            </a:r>
            <a:r>
              <a:rPr lang="en-US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Պ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ետություննե</a:t>
            </a:r>
            <a:r>
              <a:rPr lang="en-US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ր</a:t>
            </a:r>
            <a:r>
              <a:rPr lang="hy-AM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ն</a:t>
            </a:r>
            <a:r>
              <a:rPr lang="en-US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  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ընդունել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են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բանաձևեր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որոնք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դատապարտում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են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հայերի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կոտորածը</a:t>
            </a:r>
            <a:r>
              <a:rPr lang="ru-RU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Ara_Gevorgyan_-_Remember_(iPleer.fm)">
            <a:hlinkClick r:id="" action="ppaction://media"/>
            <a:extLst>
              <a:ext uri="{FF2B5EF4-FFF2-40B4-BE49-F238E27FC236}">
                <a16:creationId xmlns:a16="http://schemas.microsoft.com/office/drawing/2014/main" xmlns="" id="{CB7F687A-7E30-4F5F-B227-D13A01765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156A301C-F5B6-4069-A76B-6319EB2659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804384"/>
      </p:ext>
    </p:extLst>
  </p:cSld>
  <p:clrMapOvr>
    <a:masterClrMapping/>
  </p:clrMapOvr>
  <p:transition spd="slow" advTm="429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21" objId="5"/>
        <p14:stopEvt time="5764" objId="5"/>
        <p14:playEvt time="5764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91F0A7-F9C8-4594-AC2F-09184507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93517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600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1997 </a:t>
            </a:r>
            <a:r>
              <a:rPr lang="ru-RU" sz="3600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Լիբանանի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Ազգային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ժողովը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ռեզոլյուցիա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ընդունեց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որով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ու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քննադատեց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E621AB-B5EF-48C5-81A5-A194B52A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441" y="1946246"/>
            <a:ext cx="7254379" cy="483625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F3394BD4-6AD7-4C9F-BF0C-D2ADD455B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72">
        <p:dissolve/>
      </p:transition>
    </mc:Choice>
    <mc:Fallback xmlns="">
      <p:transition spd="slow" advTm="487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860064E-8BB7-422F-8AA8-E1B33069B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1" y="600166"/>
            <a:ext cx="11649250" cy="5824625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60AF3EA-93EC-48A4-B48A-020FED56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90">
        <p14:doors dir="vert"/>
      </p:transition>
    </mc:Choice>
    <mc:Fallback xmlns="">
      <p:transition spd="slow" advTm="4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B848D7-671A-4BDF-9541-C73EBF6F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86464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1998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Բելգիայի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սենատը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Թուրքիայի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կառավարությանը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կոչ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արեց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ընդունել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փաստը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CF6A150-58FA-4B77-A6FA-8E31D7EC7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2245075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F4BD9F21-7186-4EB6-9514-C91871756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64442"/>
      </p:ext>
    </p:extLst>
  </p:cSld>
  <p:clrMapOvr>
    <a:masterClrMapping/>
  </p:clrMapOvr>
  <p:transition spd="slow" advTm="816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D424367-2974-4428-B924-D6BD2BACA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15" y="1825625"/>
            <a:ext cx="6530969" cy="435133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17FB1B8B-E45A-45A5-8D92-2AE24F346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">
        <p14:prism isContent="1"/>
      </p:transition>
    </mc:Choice>
    <mc:Fallback xmlns="">
      <p:transition spd="slow" advTm="3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2EE1A0-446D-4DB1-BEF7-65BE2D77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1121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1998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Ֆրանսիան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CC4F555-A577-41D4-8E24-C64C92C86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56" y="1825625"/>
            <a:ext cx="6531088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70267F1-1322-41A3-94AE-32C093B46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609">
        <p14:honeycomb/>
      </p:transition>
    </mc:Choice>
    <mc:Fallback xmlns="">
      <p:transition spd="slow" advTm="3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B9B7A8B-9BD8-4DB6-AEB0-4CEBE920B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34" y="453769"/>
            <a:ext cx="9176732" cy="6120809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85BF4BBC-3338-4395-AAC9-0D8CF9B72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653">
        <p14:shred/>
      </p:transition>
    </mc:Choice>
    <mc:Fallback xmlns="">
      <p:transition spd="slow" advTm="2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6B9C0E-1365-4373-BB37-B3165EC9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1999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Հունաստան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8FA7550-0EE4-4EB2-8778-55537670A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14EA2AC5-C29E-4555-B690-28D6A6D99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1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75">
        <p14:window dir="vert"/>
      </p:transition>
    </mc:Choice>
    <mc:Fallback xmlns="">
      <p:transition spd="slow" advTm="3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D5CB7DD-58E6-478B-BFCF-C352B4DCA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4" y="520117"/>
            <a:ext cx="10806902" cy="5673624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CF3148E8-DAF7-4F1F-B2A1-FF16413CB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07351"/>
      </p:ext>
    </p:extLst>
  </p:cSld>
  <p:clrMapOvr>
    <a:masterClrMapping/>
  </p:clrMapOvr>
  <p:transition spd="slow" advTm="47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48B57E-74D7-4F26-92F6-D76C44D9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2000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Իտալիայի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C699443-1596-4E52-BA71-1963B8026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456" y="1825625"/>
            <a:ext cx="6531088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53082738-AF87-475D-8BA3-831E43D36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0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56">
        <p:blinds dir="vert"/>
      </p:transition>
    </mc:Choice>
    <mc:Fallback xmlns="">
      <p:transition spd="slow" advTm="515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AE40780-7961-439E-BB77-EE6930E6F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479" y="529271"/>
            <a:ext cx="9665763" cy="579945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6CD05598-5FB5-43BE-95CE-08677130B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52">
        <p:blinds dir="vert"/>
      </p:transition>
    </mc:Choice>
    <mc:Fallback xmlns="">
      <p:transition spd="slow" advTm="505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85C1B5-50A1-42B6-B6E0-43DE23F9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41847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1965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- 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առաջինը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ճանաչել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է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Ուրուգվայը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06E40C2-97B4-4019-A28F-5D02BE247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831DD7CD-E951-4A3F-A8CA-CE3328C19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04">
        <p14:reveal/>
      </p:transition>
    </mc:Choice>
    <mc:Fallback xmlns="">
      <p:transition spd="slow" advTm="5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69BFF-D50F-4448-9783-E2BA18286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7682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2000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Վատիկանը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՝ ի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դեմս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Հռոմի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պապ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Յոհան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Պավել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II-ի,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ու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քննադատեց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AA60D39-9D4F-4569-89BF-5F9423CDA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85" y="2141537"/>
            <a:ext cx="4351338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CB772984-C3AB-432E-9BD9-BFB44CCC3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7993"/>
      </p:ext>
    </p:extLst>
  </p:cSld>
  <p:clrMapOvr>
    <a:masterClrMapping/>
  </p:clrMapOvr>
  <p:transition spd="slow" advTm="54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1EE7FC2-798D-43F3-B88F-1C29083CB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08" y="433875"/>
            <a:ext cx="8317384" cy="623803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A1F57FAA-0D5E-4CC1-B44F-D44FB8A75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97327"/>
      </p:ext>
    </p:extLst>
  </p:cSld>
  <p:clrMapOvr>
    <a:masterClrMapping/>
  </p:clrMapOvr>
  <p:transition spd="med" advTm="333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5752D3-547F-4339-988B-9F67FE842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2003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Շվեյցարիա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7D6F926-14B8-411F-926F-22261E904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39" y="1109888"/>
            <a:ext cx="5025130" cy="5025130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4981560E-79D3-4463-9DC2-13EBE04C3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446">
        <p14:flip dir="r"/>
      </p:transition>
    </mc:Choice>
    <mc:Fallback xmlns="">
      <p:transition spd="slow" advTm="34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0866CD2-F901-4B69-82B0-FFA7B6171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96" y="259647"/>
            <a:ext cx="8451608" cy="6338706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C9F018A-35AB-41A0-9E68-CF141E26B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226">
        <p14:flash/>
      </p:transition>
    </mc:Choice>
    <mc:Fallback xmlns="">
      <p:transition spd="slow" advTm="3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00660C-374B-4060-BF38-D93E9A935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449"/>
            <a:ext cx="10515600" cy="2894202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4000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2004 </a:t>
            </a:r>
            <a:r>
              <a:rPr lang="ru-RU" sz="4000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Արգենտինայի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սենատը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դեկլարացիայով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հայտարարեց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համայնքի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հետ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1915թ.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ցեղասպանության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վերաբերյալ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սոլիդարության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40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մասին</a:t>
            </a:r>
            <a:r>
              <a:rPr lang="ru-RU" sz="40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292E45-8171-4301-9667-FC30DE791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54" y="2592198"/>
            <a:ext cx="6825283" cy="426580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643C6D8F-A67A-45EB-B204-34227F4C0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51">
        <p14:gallery dir="l"/>
      </p:transition>
    </mc:Choice>
    <mc:Fallback xmlns="">
      <p:transition spd="slow" advTm="77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0E06B00-EAB4-4608-B619-7A15E40AC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75" y="198539"/>
            <a:ext cx="8600332" cy="6254787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40B65702-F18E-4B2C-82B6-C5E3056A0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76940"/>
      </p:ext>
    </p:extLst>
  </p:cSld>
  <p:clrMapOvr>
    <a:masterClrMapping/>
  </p:clrMapOvr>
  <p:transition spd="slow" advTm="2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C03C5C-776E-426F-954D-3872E5EE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2004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Սլովակիայի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1E52630-2B87-4AB5-A088-906480AD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B9A568D1-DFFE-47A4-BD22-30A2986E7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29">
        <p:fade/>
      </p:transition>
    </mc:Choice>
    <mc:Fallback xmlns="">
      <p:transition spd="med" advTm="51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E9BD59B-1D39-49CD-BDE8-29202BF6F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99" y="432797"/>
            <a:ext cx="9335781" cy="5992405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BDC63D4-8BA8-4E9B-BC32-145713469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00844"/>
      </p:ext>
    </p:extLst>
  </p:cSld>
  <p:clrMapOvr>
    <a:masterClrMapping/>
  </p:clrMapOvr>
  <p:transition spd="slow" advTm="37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1C36EA-D7AB-43B8-B268-C49EB9E5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59293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2004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Նիդերլանդների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ներկայացուցչական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պալատը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6E6C563-A647-455D-8AE1-416F10A26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82" y="2060517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C6F095D7-889D-404B-90B5-38F80B014A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91854"/>
      </p:ext>
    </p:extLst>
  </p:cSld>
  <p:clrMapOvr>
    <a:masterClrMapping/>
  </p:clrMapOvr>
  <p:transition spd="slow" advTm="38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20241C25-8024-46E4-B4E3-99488D6CA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69" y="298331"/>
            <a:ext cx="8582895" cy="6675586"/>
          </a:xfr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8E0A194D-60AE-41D3-AD25-B938EC6C7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56">
        <p14:flythrough/>
      </p:transition>
    </mc:Choice>
    <mc:Fallback xmlns="">
      <p:transition spd="slow" advTm="3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3C8A139-6D41-44CC-ACEC-EBC1824CD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20" y="617355"/>
            <a:ext cx="9996960" cy="562329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63A53E6A-D806-4F20-BAB8-1C1A15F0D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66">
        <p14:honeycomb/>
      </p:transition>
    </mc:Choice>
    <mc:Fallback xmlns="">
      <p:transition spd="slow" advTm="1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C1189-728E-40E6-BA31-DEE693F52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Վենեսուելայի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C789966-7651-4AA4-BCBC-3DA094D71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57" y="1150170"/>
            <a:ext cx="7413285" cy="4942190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E248E658-F0CE-4372-89D0-3826EAE4E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4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289">
        <p14:warp dir="in"/>
      </p:transition>
    </mc:Choice>
    <mc:Fallback xmlns="">
      <p:transition spd="slow" advTm="3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8821FDCA-FCC9-4A82-AF0F-492307C52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98" y="24364"/>
            <a:ext cx="5054224" cy="6833636"/>
          </a:xfr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10B369B1-584D-479B-BB66-AD88BF6B0A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07">
        <p14:doors dir="vert"/>
      </p:transition>
    </mc:Choice>
    <mc:Fallback xmlns="">
      <p:transition spd="slow" advTm="37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DECA8-6B35-4710-93B8-91C8C246A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</a:t>
            </a: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Լեհաստանի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262CB44-86CD-40DC-946F-5912556A9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24" y="1459684"/>
            <a:ext cx="7547646" cy="4717279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23B77372-A853-44F1-836A-246A01DA1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3">
        <p14:prism isContent="1"/>
      </p:transition>
    </mc:Choice>
    <mc:Fallback xmlns="">
      <p:transition spd="slow" advTm="4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04E724B-E3DD-4796-9EBB-EAAD68361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86" y="464330"/>
            <a:ext cx="8541391" cy="567717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BD2A4551-BDB2-4F38-BE67-0F54641BB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750">
        <p14:warp dir="in"/>
      </p:transition>
    </mc:Choice>
    <mc:Fallback xmlns="">
      <p:transition spd="slow" advTm="3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3C6D2C-A157-48BA-833C-746FCC40E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7958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քննադատող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ռեզոլյուցիա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Լիտվան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9B98866-4598-4D24-AF70-32F17ED26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85" y="1875959"/>
            <a:ext cx="7252230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74EF49EE-F066-49F3-9E54-063E7AED03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58">
        <p14:prism isInverted="1"/>
      </p:transition>
    </mc:Choice>
    <mc:Fallback xmlns="">
      <p:transition spd="slow" advTm="49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7B498DFD-2D97-452D-ABC4-2444E3716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27" y="220719"/>
            <a:ext cx="9861434" cy="6543473"/>
          </a:xfr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xmlns="" id="{BBFFA3C4-7DBA-4A39-B29E-7BAD1C4C1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84625"/>
      </p:ext>
    </p:extLst>
  </p:cSld>
  <p:clrMapOvr>
    <a:masterClrMapping/>
  </p:clrMapOvr>
  <p:transition spd="slow" advTm="43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593663-685D-417F-9F94-942E6018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8233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2007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քննադատող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որոշում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Չիլիի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սենատը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03A6721-0913-41DF-A983-27F17AE7A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92737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F458F6AF-390D-4E5B-B41E-F15C2AB8F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44">
        <p14:warp dir="in"/>
      </p:transition>
    </mc:Choice>
    <mc:Fallback xmlns="">
      <p:transition spd="slow" advTm="50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D2AF902-C7E0-4736-873B-9638D7F9E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66" y="356744"/>
            <a:ext cx="8906497" cy="5937665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9530B032-A1F3-4F7E-9B5F-7A77A3998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82998"/>
      </p:ext>
    </p:extLst>
  </p:cSld>
  <p:clrMapOvr>
    <a:masterClrMapping/>
  </p:clrMapOvr>
  <p:transition spd="slow" advTm="2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4109D9-2AC5-4237-8DA9-1B71A5F10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2010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–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Շվեդիա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FA7FC71-6D5E-409F-A9E9-50C939720B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25" y="1168611"/>
            <a:ext cx="8134164" cy="5083853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FD972FEA-1E27-45DD-917F-1A6DC1D36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28795"/>
      </p:ext>
    </p:extLst>
  </p:cSld>
  <p:clrMapOvr>
    <a:masterClrMapping/>
  </p:clrMapOvr>
  <p:transition spd="slow" advTm="639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946A70D-5DDF-4636-83B4-A00F78E7A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2" y="600577"/>
            <a:ext cx="10056615" cy="5656846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C0F953E8-EA6D-4D7F-A3F6-DAFBC6572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50">
        <p14:ripple/>
      </p:transition>
    </mc:Choice>
    <mc:Fallback xmlns="">
      <p:transition spd="slow" advTm="3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33A797-9A48-4558-98DE-B29742927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1982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Կիպրոսի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ճանաչել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է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0F5537D-918F-43D2-B272-ADE1FDAC4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651AE982-E403-479C-84AA-5845E15E9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2540"/>
      </p:ext>
    </p:extLst>
  </p:cSld>
  <p:clrMapOvr>
    <a:masterClrMapping/>
  </p:clrMapOvr>
  <p:transition spd="slow" advTm="299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8763E7-4C38-4B7D-A40A-B940E57A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5345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2014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Բոլիվիայի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865F0AD-D78E-4A43-BE5B-A7FABA373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88" y="1663218"/>
            <a:ext cx="6669837" cy="4547301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56B811F8-EC6B-499B-8737-95B219BE5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667">
        <p:checker/>
      </p:transition>
    </mc:Choice>
    <mc:Fallback xmlns="">
      <p:transition spd="slow" advTm="266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2671670-2217-47E8-A2F6-4ECC0B5D2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18" y="395337"/>
            <a:ext cx="9482345" cy="6343689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B1C27279-0E96-4BD3-A9AA-E8580D8F6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4455"/>
      </p:ext>
    </p:extLst>
  </p:cSld>
  <p:clrMapOvr>
    <a:masterClrMapping/>
  </p:clrMapOvr>
  <p:transition spd="slow" advTm="35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B1154A-A932-41B1-BC71-FDC4450BE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00570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Ավստրիայի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ու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քննադատեց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փաստը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AA24488-E09A-4138-B94E-7E91985D8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77" y="1750124"/>
            <a:ext cx="652700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122AF84D-605F-406B-B8D1-7FD1204BC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333">
        <p14:conveyor dir="l"/>
      </p:transition>
    </mc:Choice>
    <mc:Fallback xmlns="">
      <p:transition spd="slow" advTm="6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A109651-C438-4C8A-B8BA-A06A53D2C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20" y="139124"/>
            <a:ext cx="9884559" cy="6579752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BB0735E7-694F-4DB9-A9A0-017D421E2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7429">
        <p14:flash/>
      </p:transition>
    </mc:Choice>
    <mc:Fallback xmlns="">
      <p:transition spd="slow" advTm="7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8F9786-B55D-49E0-9CC0-0F4DCA9C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26405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</a:t>
            </a:r>
            <a:r>
              <a:rPr lang="ru-RU" sz="3600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2015 </a:t>
            </a:r>
            <a:r>
              <a:rPr lang="ru-RU" sz="3600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Լյուքսեմբուրգի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խորհրդարանը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ռեզոլյուցիա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ընդունեց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՝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ճանաչելով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հայերի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նկատմամբ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կատարված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6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sz="36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3FEDF9-E14A-4483-A381-90F39AA6F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71" y="1974978"/>
            <a:ext cx="8138369" cy="4883022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5813A12E-0297-4D49-8F0A-AA27C2006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444">
        <p14:flash/>
      </p:transition>
    </mc:Choice>
    <mc:Fallback xmlns="">
      <p:transition spd="slow" advTm="54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E635DC8-AAE0-4ACD-A6B3-6DEDB33B5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29" y="198544"/>
            <a:ext cx="9402660" cy="6290380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452AACF-DBFB-4B6E-A5EA-149E29859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87889"/>
      </p:ext>
    </p:extLst>
  </p:cSld>
  <p:clrMapOvr>
    <a:masterClrMapping/>
  </p:clrMapOvr>
  <p:transition spd="slow" advTm="17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C93BD7-B923-45B2-A90E-A9C768E2A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8233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ճանաչվեց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Բրազիլիայի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կողմից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E89C2A7-DBE5-4C6C-97B1-5916AC06C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620" y="1699791"/>
            <a:ext cx="6216197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93A3B7BD-2779-4A5D-9685-76230FBC1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61">
        <p:dissolve/>
      </p:transition>
    </mc:Choice>
    <mc:Fallback xmlns="">
      <p:transition spd="slow" advTm="216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64E49C9-B3F2-4D5C-9C00-CECA1CC43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98" y="127932"/>
            <a:ext cx="9913117" cy="6602136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E02F74EB-486F-4B88-AEBA-9D96ACBC0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9">
        <p:split orient="vert"/>
      </p:transition>
    </mc:Choice>
    <mc:Fallback xmlns="">
      <p:transition spd="slow" advTm="158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C0E33B-F4F7-4A52-A6F3-8BF6EE2D1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55954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2015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Պարագվայի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սենատը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պաշտոնապես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FCBB70C-85B1-4B2B-AB0D-E5DAAE12F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38" y="1825625"/>
            <a:ext cx="7911523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A9AAEE6-6A6D-4548-92D0-8FD1B76DB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60">
        <p14:window dir="vert"/>
      </p:transition>
    </mc:Choice>
    <mc:Fallback xmlns="">
      <p:transition spd="slow" advTm="2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A1536FB-911B-4427-AC79-B64744898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76" y="1049666"/>
            <a:ext cx="8290005" cy="4540072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6463518C-5930-4996-BB03-005314F26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24596"/>
      </p:ext>
    </p:extLst>
  </p:cSld>
  <p:clrMapOvr>
    <a:masterClrMapping/>
  </p:clrMapOvr>
  <p:transition spd="slow" advTm="17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9D1B7ED8-DC16-44CC-B365-894E899A3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2" y="771787"/>
            <a:ext cx="10567216" cy="5547789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1E0FCD95-AD71-406F-917F-7AB9163CC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6055"/>
      </p:ext>
    </p:extLst>
  </p:cSld>
  <p:clrMapOvr>
    <a:masterClrMapping/>
  </p:clrMapOvr>
  <p:transition spd="slow" advTm="42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EF346F-4D07-45FE-ACA5-6D60DDE7C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69018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2016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-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Գերմանիայի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Բունդեսթագը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ռեզոլյուցիա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որով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1915-ի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։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70EED549-D4CA-4547-AAC7-1F076C6E2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885" y="2141537"/>
            <a:ext cx="7252230" cy="4351338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6E16A978-D9FD-49E3-94CC-9DA370321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4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701">
        <p14:pan dir="u"/>
      </p:transition>
    </mc:Choice>
    <mc:Fallback xmlns="">
      <p:transition spd="slow" advTm="1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51BFAE7-E54B-4718-961B-1E8D87520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49" y="283572"/>
            <a:ext cx="10315301" cy="6447064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7D18C870-2B53-4AF8-8486-58AABDCD7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3409"/>
      </p:ext>
    </p:extLst>
  </p:cSld>
  <p:clrMapOvr>
    <a:masterClrMapping/>
  </p:clrMapOvr>
  <p:transition spd="slow" advTm="1989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26E110-91D9-41FB-A60B-929772C84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11176"/>
          </a:xfrm>
        </p:spPr>
        <p:txBody>
          <a:bodyPr/>
          <a:lstStyle/>
          <a:p>
            <a:r>
              <a:rPr lang="en-US" dirty="0"/>
              <a:t>Շ</a:t>
            </a:r>
            <a:r>
              <a:rPr lang="hy-AM" dirty="0"/>
              <a:t>Ն</a:t>
            </a:r>
            <a:r>
              <a:rPr lang="en-US" dirty="0"/>
              <a:t>Ո</a:t>
            </a:r>
            <a:r>
              <a:rPr lang="hy-AM" dirty="0"/>
              <a:t>Ր</a:t>
            </a:r>
            <a:r>
              <a:rPr lang="en-US" dirty="0"/>
              <a:t>Հ</a:t>
            </a:r>
            <a:r>
              <a:rPr lang="hy-AM" dirty="0"/>
              <a:t>Ա</a:t>
            </a:r>
            <a:r>
              <a:rPr lang="en-US" dirty="0"/>
              <a:t>Կ</a:t>
            </a:r>
            <a:r>
              <a:rPr lang="hy-AM" dirty="0"/>
              <a:t>Ա</a:t>
            </a:r>
            <a:r>
              <a:rPr lang="en-US" dirty="0"/>
              <a:t>Լ</a:t>
            </a:r>
            <a:r>
              <a:rPr lang="hy-AM" dirty="0"/>
              <a:t>Ո</a:t>
            </a:r>
            <a:r>
              <a:rPr lang="en-US" dirty="0"/>
              <a:t>Ւ</a:t>
            </a:r>
            <a:r>
              <a:rPr lang="hy-AM" dirty="0"/>
              <a:t>Թ</a:t>
            </a:r>
            <a:r>
              <a:rPr lang="en-US" dirty="0"/>
              <a:t>Յ</a:t>
            </a:r>
            <a:r>
              <a:rPr lang="hy-AM" dirty="0"/>
              <a:t>Ո</a:t>
            </a:r>
            <a:r>
              <a:rPr lang="en-US" dirty="0"/>
              <a:t>Ւ</a:t>
            </a:r>
            <a:r>
              <a:rPr lang="hy-AM" dirty="0"/>
              <a:t>Ն</a:t>
            </a:r>
            <a:endParaRPr lang="ru-RU" dirty="0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7A414BB8-65E1-4C29-9E56-25593E8C1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764">
        <p14:doors dir="vert"/>
      </p:transition>
    </mc:Choice>
    <mc:Fallback xmlns="">
      <p:transition spd="slow" advTm="187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EDB5FF-9FCC-4ACC-809D-0F02DC33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46523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100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1995 </a:t>
            </a:r>
            <a:r>
              <a:rPr lang="ru-RU" sz="3100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-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Ռուսաստանի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Դուման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ընդունել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է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հայտարարություն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,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որով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դատապարտում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է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եւ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ապրիլի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24-ը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համարում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Հայոց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Ցեղասպանության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զոհերի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հիշատակի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sz="3100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օր</a:t>
            </a:r>
            <a:r>
              <a:rPr lang="ru-RU" sz="3100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894FD3-7B8F-4638-8833-20ACDD6C5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90" y="2418592"/>
            <a:ext cx="5985521" cy="399034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2FCA1928-B272-4CBA-AD65-38DBDC002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2474"/>
      </p:ext>
    </p:extLst>
  </p:cSld>
  <p:clrMapOvr>
    <a:masterClrMapping/>
  </p:clrMapOvr>
  <p:transition spd="slow" advTm="475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2021D96-2ECB-452E-AD38-08C64D245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31" y="655105"/>
            <a:ext cx="9878257" cy="5547789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53CE124B-AE1F-43E8-97C1-39319C930D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859">
        <p14:glitter pattern="hexagon"/>
      </p:transition>
    </mc:Choice>
    <mc:Fallback xmlns="">
      <p:transition spd="slow" advTm="1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68D9D0-07DF-460F-8B8E-A5EC2671D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6681"/>
          </a:xfrm>
        </p:spPr>
        <p:txBody>
          <a:bodyPr>
            <a:normAutofit fontScale="90000"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b="1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1996 </a:t>
            </a:r>
            <a:r>
              <a:rPr lang="ru-RU" b="1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թվական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 –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Կանադան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ճանաչեց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 </a:t>
            </a:r>
            <a:r>
              <a:rPr lang="ru-RU" dirty="0" err="1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ցեղասպանությունը</a:t>
            </a:r>
            <a:r>
              <a:rPr lang="ru-RU" dirty="0">
                <a:latin typeface="Sylfaen" panose="010A0502050306030303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: 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9C49263-46CA-4606-A9D7-0AD7560EF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96294"/>
            <a:ext cx="7620000" cy="3810000"/>
          </a:xfr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39A41D96-4AE4-4AEA-811E-95F9849CD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6425"/>
      </p:ext>
    </p:extLst>
  </p:cSld>
  <p:clrMapOvr>
    <a:masterClrMapping/>
  </p:clrMapOvr>
  <p:transition spd="slow" advTm="31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44B70C3-67DB-47F3-81AD-7ED702B8C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02" y="528506"/>
            <a:ext cx="10192995" cy="5625438"/>
          </a:xfr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xmlns="" id="{3CBCFD48-7A42-4D6F-B3B2-D8322ACDA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68132"/>
      </p:ext>
    </p:extLst>
  </p:cSld>
  <p:clrMapOvr>
    <a:masterClrMapping/>
  </p:clrMapOvr>
  <p:transition spd="slow" advTm="17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90</Words>
  <Application>Microsoft Office PowerPoint</Application>
  <PresentationFormat>Произвольный</PresentationFormat>
  <Paragraphs>27</Paragraphs>
  <Slides>52</Slides>
  <Notes>0</Notes>
  <HiddenSlides>0</HiddenSlides>
  <MMClips>53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  Այս Պետություններն    ընդունել են բանաձևեր, որոնք դատապարտում են հայերի կոտորածը </vt:lpstr>
      <vt:lpstr>1965 թվական - Հայոց ցեղասպանությունն առաջինը ճանաչել է Ուրուգվայը: </vt:lpstr>
      <vt:lpstr>Презентация PowerPoint</vt:lpstr>
      <vt:lpstr>1982 թվական- Կիպրոսի խորհրդարանը ճանաչել է ցեղասպանությունը:</vt:lpstr>
      <vt:lpstr>Презентация PowerPoint</vt:lpstr>
      <vt:lpstr>1995 թվական- Ռուսաստանի Դուման ընդունել է հայտարարություն, որով դատապարտում է Հայոց Ցեղասպանությունը եւ ապրիլի 24-ը համարում Հայոց Ցեղասպանության զոհերի հիշատակի օր: </vt:lpstr>
      <vt:lpstr>Презентация PowerPoint</vt:lpstr>
      <vt:lpstr>1996 թվական – Կանադան ճանաչեց ցեղասպանությունը:  </vt:lpstr>
      <vt:lpstr>Презентация PowerPoint</vt:lpstr>
      <vt:lpstr>1997 թվական - Լիբանանի Ազգային ժողովը ռեզոլյուցիա ընդունեց, որով ճանաչեց ու քննադատեց Հայոց ցեղասպանությունը։ </vt:lpstr>
      <vt:lpstr>Презентация PowerPoint</vt:lpstr>
      <vt:lpstr>1998 թվական - Բելգիայի սենատը Թուրքիայի կառավարությանը կոչ արեց ընդունել Հայոց ցեղասպանության փաստը։ </vt:lpstr>
      <vt:lpstr>Презентация PowerPoint</vt:lpstr>
      <vt:lpstr>1998 թվական - Ֆրանսիան ճանաչեց Հայոց ցեղասպանությունը: </vt:lpstr>
      <vt:lpstr>Презентация PowerPoint</vt:lpstr>
      <vt:lpstr>1999 թվական - Հունաստան ճանաչեց Հայոց ցեղասպանությունը:</vt:lpstr>
      <vt:lpstr>Презентация PowerPoint</vt:lpstr>
      <vt:lpstr>2000 թվական - Իտալիայի խորհրդարանը ճանաչեց Հայոց ցեղասպանությունը: </vt:lpstr>
      <vt:lpstr>Презентация PowerPoint</vt:lpstr>
      <vt:lpstr>2000 թվական - Վատիկանը՝ ի դեմս Հռոմի պապ Յոհան Պավել II-ի, ճանաչեց ու քննադատեց ցեղասպանությունը։ </vt:lpstr>
      <vt:lpstr>Презентация PowerPoint</vt:lpstr>
      <vt:lpstr>2003 թվական - Շվեյցարիա: </vt:lpstr>
      <vt:lpstr>Презентация PowerPoint</vt:lpstr>
      <vt:lpstr>2004 թվական - Արգենտինայի սենատը դեկլարացիայով հայտարարեց հայ համայնքի հետ 1915թ. ցեղասպանության վերաբերյալ սոլիդարության մասին։ </vt:lpstr>
      <vt:lpstr>Презентация PowerPoint</vt:lpstr>
      <vt:lpstr>2004 թվական - Սլովակիայի խորհրդարանը ճանաչեց Հայոց ցեղասպանությունը։ </vt:lpstr>
      <vt:lpstr>Презентация PowerPoint</vt:lpstr>
      <vt:lpstr>2004 թվական - Նիդերլանդների ներկայացուցչական պալատը ճանաչեց ցեղասպանությունը։ </vt:lpstr>
      <vt:lpstr>Презентация PowerPoint</vt:lpstr>
      <vt:lpstr>2005 թվական - Վենեսուելայի խորհրդարան։ </vt:lpstr>
      <vt:lpstr>Презентация PowerPoint</vt:lpstr>
      <vt:lpstr> 2005 թվական - Լեհաստանի խորհրդարան: </vt:lpstr>
      <vt:lpstr>Презентация PowerPoint</vt:lpstr>
      <vt:lpstr>2005 թվական - Ցեղասպանությունը քննադատող ռեզոլյուցիա ընդունեց Լիտվան: </vt:lpstr>
      <vt:lpstr>Презентация PowerPoint</vt:lpstr>
      <vt:lpstr>2007 թվական - ցեղասպանությունը քննադատող որոշում ընդունեց Չիլիի սենատը։ </vt:lpstr>
      <vt:lpstr>Презентация PowerPoint</vt:lpstr>
      <vt:lpstr>2010 թվական – Շվեդիա: </vt:lpstr>
      <vt:lpstr>Презентация PowerPoint</vt:lpstr>
      <vt:lpstr>2014 թվական - Բոլիվիայի խորհրդարանը ճանաչեց Հայոց ցեղասպանությունը։ </vt:lpstr>
      <vt:lpstr>Презентация PowerPoint</vt:lpstr>
      <vt:lpstr>2015 թվական - Ավստրիայի խորհրդարանը ճանաչեց ու քննադատեց ցեղասպանության փաստը։ </vt:lpstr>
      <vt:lpstr>Презентация PowerPoint</vt:lpstr>
      <vt:lpstr> 2015 թվական - Լյուքսեմբուրգի խորհրդարանը ռեզոլյուցիա ընդունեց՝ ճանաչելով հայերի նկատմամբ կատարված ցեղասպանությունը։ </vt:lpstr>
      <vt:lpstr>Презентация PowerPoint</vt:lpstr>
      <vt:lpstr>2015 թվական - Հայոց ցեղասպանությունը ճանաչվեց Բրազիլիայի կողմից։ </vt:lpstr>
      <vt:lpstr>Презентация PowerPoint</vt:lpstr>
      <vt:lpstr>2015 թվական - Պարագվայի սենատը պաշտոնապես ճանաչեց ցեղասպանությունը: </vt:lpstr>
      <vt:lpstr>Презентация PowerPoint</vt:lpstr>
      <vt:lpstr>2016 թվական - Գերմանիայի Բունդեսթագը ռեզոլյուցիա ընդունեց, որով ճանաչեց 1915-ի Հայոց ցեղասպանությունը։ </vt:lpstr>
      <vt:lpstr>Презентация PowerPoint</vt:lpstr>
      <vt:lpstr>ՇՆՈՐՀԱԿԱԼՈՒԹՅՈՒՆ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Պետություններ, որոնք  ընդունել են բանաձևեր, որոնք դատապարտում են հայերի կոտորածը</dc:title>
  <dc:creator>User</dc:creator>
  <cp:lastModifiedBy>эмма</cp:lastModifiedBy>
  <cp:revision>29</cp:revision>
  <dcterms:created xsi:type="dcterms:W3CDTF">2019-11-22T17:19:39Z</dcterms:created>
  <dcterms:modified xsi:type="dcterms:W3CDTF">2026-02-18T04:50:23Z</dcterms:modified>
</cp:coreProperties>
</file>