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71" r:id="rId10"/>
    <p:sldId id="263" r:id="rId11"/>
    <p:sldId id="264" r:id="rId12"/>
    <p:sldId id="284" r:id="rId13"/>
    <p:sldId id="276" r:id="rId14"/>
    <p:sldId id="285" r:id="rId15"/>
    <p:sldId id="278" r:id="rId16"/>
    <p:sldId id="281" r:id="rId17"/>
    <p:sldId id="294" r:id="rId18"/>
    <p:sldId id="283" r:id="rId19"/>
    <p:sldId id="274" r:id="rId20"/>
    <p:sldId id="282" r:id="rId21"/>
    <p:sldId id="272" r:id="rId22"/>
    <p:sldId id="275" r:id="rId23"/>
    <p:sldId id="277" r:id="rId24"/>
    <p:sldId id="265" r:id="rId25"/>
    <p:sldId id="266" r:id="rId26"/>
    <p:sldId id="279" r:id="rId27"/>
    <p:sldId id="267" r:id="rId28"/>
    <p:sldId id="288" r:id="rId29"/>
    <p:sldId id="290" r:id="rId30"/>
    <p:sldId id="291" r:id="rId31"/>
    <p:sldId id="292" r:id="rId32"/>
    <p:sldId id="293" r:id="rId33"/>
    <p:sldId id="268" r:id="rId34"/>
    <p:sldId id="280" r:id="rId35"/>
    <p:sldId id="269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96" d="100"/>
          <a:sy n="96" d="100"/>
        </p:scale>
        <p:origin x="-86" y="-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4E02-7E03-4B05-9058-B8E27EADFDF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E7906E0-9BB9-4A23-A38C-2E9F3DDF70C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4E02-7E03-4B05-9058-B8E27EADFDF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06E0-9BB9-4A23-A38C-2E9F3DDF70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4E02-7E03-4B05-9058-B8E27EADFDF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06E0-9BB9-4A23-A38C-2E9F3DDF70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4E02-7E03-4B05-9058-B8E27EADFDF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06E0-9BB9-4A23-A38C-2E9F3DDF70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4E02-7E03-4B05-9058-B8E27EADFDF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06E0-9BB9-4A23-A38C-2E9F3DDF70C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4E02-7E03-4B05-9058-B8E27EADFDF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06E0-9BB9-4A23-A38C-2E9F3DDF70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4E02-7E03-4B05-9058-B8E27EADFDF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06E0-9BB9-4A23-A38C-2E9F3DDF70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4E02-7E03-4B05-9058-B8E27EADFDF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06E0-9BB9-4A23-A38C-2E9F3DDF70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4E02-7E03-4B05-9058-B8E27EADFDF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06E0-9BB9-4A23-A38C-2E9F3DDF70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4E02-7E03-4B05-9058-B8E27EADFDF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06E0-9BB9-4A23-A38C-2E9F3DDF70C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4E02-7E03-4B05-9058-B8E27EADFDF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906E0-9BB9-4A23-A38C-2E9F3DDF70C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4164E02-7E03-4B05-9058-B8E27EADFDF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E7906E0-9BB9-4A23-A38C-2E9F3DDF70C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hyperlink" Target="https://hy.wikipedia.org/wiki/%D4%B4%D6%80%D5%A1%D5%AD%D5%BF#cite_note-2" TargetMode="External"/><Relationship Id="rId4" Type="http://schemas.openxmlformats.org/officeDocument/2006/relationships/hyperlink" Target="https://hy.wikipedia.org/wiki/%D5%80%D5%A1%D5%B5%D5%AF%D5%A1%D5%AF%D5%A1%D5%B6_%D5%AC%D5%A5%D5%BC%D5%B6%D5%A1%D5%B7%D5%AD%D5%A1%D6%80%D5%B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g"/><Relationship Id="rId5" Type="http://schemas.openxmlformats.org/officeDocument/2006/relationships/hyperlink" Target="https://hy.wikipedia.org/wiki/%D5%80%D5%A1%D5%A2%D5%A5%D5%A9" TargetMode="External"/><Relationship Id="rId4" Type="http://schemas.openxmlformats.org/officeDocument/2006/relationships/hyperlink" Target="https://hy.wikipedia.org/wiki/%D5%84%D5%B8%D5%BE%D5%BD%D5%A5%D5%BD_%D4%BD%D5%B8%D6%80%D5%A5%D5%B6%D5%A1%D6%81%D5%AB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hy.wikipedia.org/wiki/%D5%8E%D5%A1%D5%B6%D5%AB_%D5%A9%D5%A1%D5%A3%D5%A1%D5%BE%D5%B8%D6%80%D5%B8%D6%82%D5%A9%D5%B5%D5%B8%D6%82%D5%B6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hy.wikipedia.org/wiki/%D5%80%D5%A1%D5%B5%D5%AF%D5%A1%D5%AF%D5%A1%D5%B6_%D5%AC%D5%A5%D5%BC%D5%B6%D5%A1%D5%B7%D5%AD%D5%A1%D6%80%D5%B0" TargetMode="External"/><Relationship Id="rId5" Type="http://schemas.openxmlformats.org/officeDocument/2006/relationships/hyperlink" Target="https://hy.wikipedia.org/wiki/%D5%8A%D5%A5%D5%BF%D5%B8%D6%82%D5%A9%D5%B5%D5%B8%D6%82%D5%B6" TargetMode="External"/><Relationship Id="rId4" Type="http://schemas.openxmlformats.org/officeDocument/2006/relationships/hyperlink" Target="https://hy.wikipedia.org/wiki/%D5%8A%D5%A1%D5%BF%D5%B4%D5%A1%D5%AF%D5%A1%D5%B6_%D5%80%D5%A1%D5%B5%D5%A1%D5%BD%D5%BF%D5%A1%D5%B6" TargetMode="External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hy.wikipedia.org/wiki/%D5%8D%D5%A1%D6%80%D5%A4%D5%B8%D6%82%D6%80%D5%AB_%D4%B2" TargetMode="External"/><Relationship Id="rId5" Type="http://schemas.openxmlformats.org/officeDocument/2006/relationships/hyperlink" Target="https://hy.wikipedia.org/wiki/%D4%B1%D6%80%D5%A3%D5%AB%D5%B7%D5%BF%D5%AB_%D4%B1" TargetMode="External"/><Relationship Id="rId4" Type="http://schemas.openxmlformats.org/officeDocument/2006/relationships/hyperlink" Target="https://hy.wikipedia.org/wiki/%D5%84%D5%A5%D5%B6%D5%B8%D6%82%D5%A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hyperlink" Target="https://hy.wikipedia.org/wiki/%D4%B5%D6%80%D5%BE%D5%A1%D5%B6%D5%A4%D5%B5%D5%A1%D5%B6_%D5%80%D5%A1%D5%B5%D5%A1%D5%BD%D5%BF%D5%A1%D5%B6" TargetMode="External"/><Relationship Id="rId4" Type="http://schemas.openxmlformats.org/officeDocument/2006/relationships/hyperlink" Target="https://hy.wikipedia.org/wiki/%D4%B5%D6%80%D5%BE%D5%A1%D5%B6%D5%A4_%D5%8D%D5%A1%D5%AF%D5%A1%D5%BE%D5%A1%D5%AF%D5%B5%D5%A1%D6%81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hy.wikipedia.org/wiki/%D5%84.%D5%A9.%D5%A1._55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hy.wikipedia.org/wiki/%D5%84.%D5%A9.%D5%A1._95" TargetMode="External"/><Relationship Id="rId5" Type="http://schemas.openxmlformats.org/officeDocument/2006/relationships/hyperlink" Target="https://hy.wikipedia.org/wiki/%D5%8F%D5%AB%D5%A3%D6%80%D5%A1%D5%B6_%D5%84%D5%A5%D5%AE" TargetMode="External"/><Relationship Id="rId4" Type="http://schemas.openxmlformats.org/officeDocument/2006/relationships/hyperlink" Target="https://hy.wikipedia.org/wiki/%D4%B1%D6%80%D5%BF%D5%A1%D5%B7%D5%A5%D5%BD_%D4%B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hy.wikipedia.org/wiki/%D4%B1%D6%80%D5%B7%D5%A1%D5%AF%D5%B8%D6%82%D5%B6%D5%AB%D5%B6%D5%A5%D6%80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hy.wikipedia.org/wiki/%D5%8A%D5%A1%D6%80%D5%A9%D6%87%D5%B6%D5%A5%D6%80" TargetMode="External"/><Relationship Id="rId5" Type="http://schemas.openxmlformats.org/officeDocument/2006/relationships/hyperlink" Target="https://hy.wikipedia.org/wiki/%D4%B1%D6%80%D5%BF%D5%A1%D5%B7%D5%A5%D5%BD%D5%B5%D5%A1%D5%B6%D5%B6%D5%A5%D6%80" TargetMode="External"/><Relationship Id="rId4" Type="http://schemas.openxmlformats.org/officeDocument/2006/relationships/hyperlink" Target="https://hy.wikipedia.org/wiki/I_%D5%A4%D5%A1%D6%8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y-AM" dirty="0" smtClean="0"/>
              <a:t>ՀԱՅԱՍՏԱ´Ն,  ԻՄ ՏՈ´ՒՆՆ ԵՍ</a:t>
            </a:r>
            <a:endParaRPr lang="ru-RU" dirty="0"/>
          </a:p>
        </p:txBody>
      </p:sp>
      <p:pic>
        <p:nvPicPr>
          <p:cNvPr id="4" name="Lilu Feat Arevner Hayastany Menq Enq Official Music Video Full Hd 2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Lilu Feat Arevner Hayastany Menq Enq Official Music Video Full Hd 2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37306"/>
      </p:ext>
    </p:extLst>
  </p:cSld>
  <p:clrMapOvr>
    <a:masterClrMapping/>
  </p:clrMapOvr>
  <p:transition spd="slow" advTm="1359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763" objId="6"/>
        <p14:triggerEvt type="onClick" time="4763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 smtClean="0"/>
              <a:t>Հայաստանը Արշակունիների օրոք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02" y="1369985"/>
            <a:ext cx="6614651" cy="4872793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70668"/>
      </p:ext>
    </p:extLst>
  </p:cSld>
  <p:clrMapOvr>
    <a:masterClrMapping/>
  </p:clrMapOvr>
  <p:transition spd="slow" advTm="418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4371839"/>
          </a:xfrm>
        </p:spPr>
        <p:txBody>
          <a:bodyPr/>
          <a:lstStyle/>
          <a:p>
            <a:r>
              <a:rPr lang="hy-AM" dirty="0" smtClean="0"/>
              <a:t>Արշակունիներին հաջորդում են Բագրատունիներն ու Զաքարյանները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55170"/>
      </p:ext>
    </p:extLst>
  </p:cSld>
  <p:clrMapOvr>
    <a:masterClrMapping/>
  </p:clrMapOvr>
  <p:transition spd="slow" advTm="329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3697801"/>
          </a:xfrm>
        </p:spPr>
        <p:txBody>
          <a:bodyPr>
            <a:normAutofit/>
          </a:bodyPr>
          <a:lstStyle/>
          <a:p>
            <a:r>
              <a:rPr lang="hy-AM" dirty="0">
                <a:solidFill>
                  <a:srgbClr val="222222"/>
                </a:solidFill>
                <a:latin typeface="Arian AMU"/>
              </a:rPr>
              <a:t>հայ պատմաբաններ և աստվածաբաններ Եդեմը համեմատում են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4" tooltip="Հայկական լեռնաշխարհ"/>
              </a:rPr>
              <a:t>Հայկական լեռնաշխարհի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 հետ՝ ելնելով Տիգրիս և Եփրատ գետերի առկայությունից</a:t>
            </a:r>
            <a:r>
              <a:rPr lang="hy-AM" baseline="30000" dirty="0">
                <a:solidFill>
                  <a:srgbClr val="0B0080"/>
                </a:solidFill>
                <a:latin typeface="Arian AMU"/>
                <a:hlinkClick r:id="rId5"/>
              </a:rPr>
              <a:t>[2]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։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02559"/>
      </p:ext>
    </p:extLst>
  </p:cSld>
  <p:clrMapOvr>
    <a:masterClrMapping/>
  </p:clrMapOvr>
  <p:transition spd="slow" advTm="350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y-AM" dirty="0" smtClean="0"/>
              <a:t>Հեթանոսությունից մինչև Քրիստոնեություն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8" y="1730433"/>
            <a:ext cx="6367972" cy="24410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90" y="3283007"/>
            <a:ext cx="5971310" cy="3358862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5561"/>
      </p:ext>
    </p:extLst>
  </p:cSld>
  <p:clrMapOvr>
    <a:masterClrMapping/>
  </p:clrMapOvr>
  <p:transition spd="slow" advTm="454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y-AM" dirty="0" smtClean="0"/>
              <a:t>Հայոց Աբգար արքան նամակ է գրել Հիսուսին և նրան հրավիրել ապրելու Հայաստանում, Հիսուսը պատասխանել է այդ նամակին․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y-AM" dirty="0">
                <a:solidFill>
                  <a:srgbClr val="000000"/>
                </a:solidFill>
                <a:latin typeface="ws_semi_light"/>
              </a:rPr>
              <a:t> Աբգար թագավորի նամակի բնօրինակը գտնվում է Հռոմի Պապի անձնական հավաքածուում:</a:t>
            </a:r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6071"/>
      </p:ext>
    </p:extLst>
  </p:cSld>
  <p:clrMapOvr>
    <a:masterClrMapping/>
  </p:clrMapOvr>
  <p:transition spd="slow" advTm="528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 smtClean="0"/>
              <a:t>301 թիվ, ՔՐԻՍՏՈՆՅԱ ՀԱՅԱՍՏԱՆ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99" y="1462320"/>
            <a:ext cx="8695604" cy="4243455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35147"/>
      </p:ext>
    </p:extLst>
  </p:cSld>
  <p:clrMapOvr>
    <a:masterClrMapping/>
  </p:clrMapOvr>
  <p:transition spd="slow" advTm="391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 smtClean="0"/>
              <a:t>Աստեղ իջավ ՄԻԱԾԻՆԸ ՝ ՔՐԻՍՏՈՍԸ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83" y="1340776"/>
            <a:ext cx="7284273" cy="4862019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44702"/>
      </p:ext>
    </p:extLst>
  </p:cSld>
  <p:clrMapOvr>
    <a:masterClrMapping/>
  </p:clrMapOvr>
  <p:transition spd="slow" advTm="437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58" y="-739833"/>
            <a:ext cx="9089992" cy="6051030"/>
          </a:xfr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22497"/>
      </p:ext>
    </p:extLst>
  </p:cSld>
  <p:clrMapOvr>
    <a:masterClrMapping/>
  </p:clrMapOvr>
  <p:transition spd="slow" advTm="347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y-AM" dirty="0" smtClean="0"/>
              <a:t>Նոյն իջնում է Արարատից և գալիս Հայաստան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42001"/>
            <a:ext cx="5715000" cy="3794760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99217"/>
      </p:ext>
    </p:extLst>
  </p:cSld>
  <p:clrMapOvr>
    <a:masterClrMapping/>
  </p:clrMapOvr>
  <p:transition spd="slow" advTm="428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4255461"/>
          </a:xfrm>
        </p:spPr>
        <p:txBody>
          <a:bodyPr>
            <a:normAutofit/>
          </a:bodyPr>
          <a:lstStyle/>
          <a:p>
            <a:r>
              <a:rPr lang="hy-AM" dirty="0">
                <a:solidFill>
                  <a:srgbClr val="222222"/>
                </a:solidFill>
                <a:latin typeface="Arian AMU"/>
              </a:rPr>
              <a:t>Ազգային այբուբենի ստեղծմամբ հայ գրավոր մշակույթը հիմք է առնում </a:t>
            </a:r>
            <a:r>
              <a:rPr lang="en-US" dirty="0">
                <a:solidFill>
                  <a:srgbClr val="222222"/>
                </a:solidFill>
                <a:latin typeface="Arian AMU"/>
              </a:rPr>
              <a:t>V 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դարի սկզբին։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33067"/>
      </p:ext>
    </p:extLst>
  </p:cSld>
  <p:clrMapOvr>
    <a:masterClrMapping/>
  </p:clrMapOvr>
  <p:transition spd="slow" advTm="575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y-AM" sz="1600" dirty="0">
                <a:solidFill>
                  <a:srgbClr val="222222"/>
                </a:solidFill>
                <a:latin typeface="Arian AMU"/>
              </a:rPr>
              <a:t>լեգենդար հերոս, հայոց անվանադիր նախնին։ </a:t>
            </a:r>
            <a:r>
              <a:rPr lang="hy-AM" sz="1600" dirty="0">
                <a:solidFill>
                  <a:srgbClr val="0B0080"/>
                </a:solidFill>
                <a:latin typeface="Arian AMU"/>
                <a:hlinkClick r:id="rId4" tooltip="Մովսես Խորենացի"/>
              </a:rPr>
              <a:t>Մովսես Խորենացին</a:t>
            </a:r>
            <a:r>
              <a:rPr lang="hy-AM" sz="1600" dirty="0">
                <a:solidFill>
                  <a:srgbClr val="222222"/>
                </a:solidFill>
                <a:latin typeface="Arian AMU"/>
              </a:rPr>
              <a:t> իր «Հայոց պատմություն» աշխատությունում գրի առնված ավանդազրույցում նրան անվանում է նախահայր։ Համաձայն Աստվածաշնչի՝ Հայկը </a:t>
            </a:r>
            <a:r>
              <a:rPr lang="hy-AM" sz="1600" dirty="0">
                <a:solidFill>
                  <a:srgbClr val="0B0080"/>
                </a:solidFill>
                <a:latin typeface="Arian AMU"/>
                <a:hlinkClick r:id="rId5" tooltip="Հաբեթ"/>
              </a:rPr>
              <a:t>Հաբեթի</a:t>
            </a:r>
            <a:r>
              <a:rPr lang="hy-AM" sz="1600" dirty="0">
                <a:solidFill>
                  <a:srgbClr val="222222"/>
                </a:solidFill>
                <a:latin typeface="Arian AMU"/>
              </a:rPr>
              <a:t> սերունդներից էր և այդ պատճառով երբեմն անվանվում է Հաբեթոսթյան Հայկ։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17" y="1804694"/>
            <a:ext cx="4080634" cy="4290036"/>
          </a:xfr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0542"/>
      </p:ext>
    </p:extLst>
  </p:cSld>
  <p:clrMapOvr>
    <a:masterClrMapping/>
  </p:clrMapOvr>
  <p:transition spd="slow" advTm="770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y-AM" dirty="0" smtClean="0"/>
              <a:t>Աստվածատուր տառեր․ մեսրոպաշունչ տառեր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62" y="1752600"/>
            <a:ext cx="2844676" cy="4373563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72066"/>
      </p:ext>
    </p:extLst>
  </p:cSld>
  <p:clrMapOvr>
    <a:masterClrMapping/>
  </p:clrMapOvr>
  <p:transition spd="slow" advTm="351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y-AM" dirty="0" smtClean="0"/>
              <a:t>5-րդ դարը հռչակված է ՈՍԿԵԴԱՐ անվամբ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31712"/>
      </p:ext>
    </p:extLst>
  </p:cSld>
  <p:clrMapOvr>
    <a:masterClrMapping/>
  </p:clrMapOvr>
  <p:transition spd="slow" advTm="607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y-AM" dirty="0">
                <a:solidFill>
                  <a:srgbClr val="222222"/>
                </a:solidFill>
                <a:latin typeface="Arian AMU"/>
              </a:rPr>
              <a:t> հայ գրության, հայագիր դպրոցի հիմնադիր և հայերի առաջին ուսուցիչ, լուսավորիչ, մշակութային-հասարակական գործիչ, Հայ Առաքելական եկեղեցու վարդապետ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978" y="2192547"/>
            <a:ext cx="3579032" cy="4373563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12370"/>
      </p:ext>
    </p:extLst>
  </p:cSld>
  <p:clrMapOvr>
    <a:masterClrMapping/>
  </p:clrMapOvr>
  <p:transition spd="slow" advTm="518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y-AM" dirty="0" smtClean="0"/>
              <a:t>Գրերի գյուտը տեղի ունեցավ Վռամշապուհ արքայի օժանդակությամբ և Սահակ Պարթև կաթողիկոսի օրհնությամբ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56" y="2333105"/>
            <a:ext cx="2340679" cy="41605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35" y="2339435"/>
            <a:ext cx="6691612" cy="4154228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98820"/>
      </p:ext>
    </p:extLst>
  </p:cSld>
  <p:clrMapOvr>
    <a:masterClrMapping/>
  </p:clrMapOvr>
  <p:transition spd="slow" advTm="487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y-AM" sz="2400" dirty="0">
                <a:solidFill>
                  <a:srgbClr val="222222"/>
                </a:solidFill>
                <a:latin typeface="Arian AMU"/>
              </a:rPr>
              <a:t>Հայ ժողովրդի պատմությունը հասել է 21-րդ դար՝ վերականգնելով իր անկախությունը՝ ի դեմս Հայաստանի Հանրապետության և Արցախի։ Նրա հարևանությամբ ապրող շատ ժողովուրդներ, որոնք անգամ կայսրություններ են հիմնել, ընդմիշտ անհետացել են պատմության թատերաբեմից։</a:t>
            </a:r>
            <a:endParaRPr lang="ru-RU" sz="24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35442"/>
      </p:ext>
    </p:extLst>
  </p:cSld>
  <p:clrMapOvr>
    <a:masterClrMapping/>
  </p:clrMapOvr>
  <p:transition spd="slow" advTm="815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 smtClean="0"/>
              <a:t>ՀԱՅԱՍՏԱՆՆ ԱՅՍՕՐ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y-AM" dirty="0" smtClean="0"/>
              <a:t>ԱԶԱՏ</a:t>
            </a:r>
          </a:p>
          <a:p>
            <a:r>
              <a:rPr lang="hy-AM" dirty="0" smtClean="0"/>
              <a:t>ԱՆԿԱԽ</a:t>
            </a:r>
          </a:p>
          <a:p>
            <a:r>
              <a:rPr lang="hy-AM" dirty="0" smtClean="0"/>
              <a:t>ԻՆՔՆԻՇԽԱՆ</a:t>
            </a:r>
          </a:p>
          <a:p>
            <a:r>
              <a:rPr lang="hy-AM" dirty="0" smtClean="0"/>
              <a:t>ԺՈՂՈՎՐԴԱՎԱՐ</a:t>
            </a:r>
          </a:p>
          <a:p>
            <a:r>
              <a:rPr lang="hy-AM" dirty="0" smtClean="0"/>
              <a:t>ՄԻԱՑՅԱԼ</a:t>
            </a:r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0988"/>
      </p:ext>
    </p:extLst>
  </p:cSld>
  <p:clrMapOvr>
    <a:masterClrMapping/>
  </p:clrMapOvr>
  <p:transition spd="slow" advTm="45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0682" y="468758"/>
            <a:ext cx="11014229" cy="1836640"/>
          </a:xfrm>
        </p:spPr>
        <p:txBody>
          <a:bodyPr>
            <a:normAutofit fontScale="90000"/>
          </a:bodyPr>
          <a:lstStyle/>
          <a:p>
            <a:r>
              <a:rPr lang="hy-AM" dirty="0" smtClean="0"/>
              <a:t>ՀՀ պետական խորհրդանիշներ</a:t>
            </a:r>
            <a:br>
              <a:rPr lang="hy-AM" dirty="0" smtClean="0"/>
            </a:br>
            <a:r>
              <a:rPr lang="hy-AM" dirty="0" smtClean="0"/>
              <a:t>                   ԴՐՈՇ</a:t>
            </a:r>
            <a:br>
              <a:rPr lang="hy-AM" dirty="0" smtClean="0"/>
            </a:br>
            <a:r>
              <a:rPr lang="hy-AM" dirty="0" smtClean="0"/>
              <a:t/>
            </a:r>
            <a:br>
              <a:rPr lang="hy-AM" dirty="0" smtClean="0"/>
            </a:br>
            <a:r>
              <a:rPr lang="hy-AM" dirty="0" smtClean="0"/>
              <a:t>                  ԶԻՆԱՆՇԱՆ </a:t>
            </a:r>
            <a:br>
              <a:rPr lang="hy-AM" dirty="0" smtClean="0"/>
            </a:br>
            <a:r>
              <a:rPr lang="hy-AM" dirty="0"/>
              <a:t/>
            </a:r>
            <a:br>
              <a:rPr lang="hy-AM" dirty="0"/>
            </a:br>
            <a:r>
              <a:rPr lang="hy-AM" dirty="0" smtClean="0"/>
              <a:t>                  ՕՐՀՆԵՐԳ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2070100"/>
            <a:ext cx="4267200" cy="42672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7" y="2305398"/>
            <a:ext cx="3053754" cy="4429384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66341"/>
      </p:ext>
    </p:extLst>
  </p:cSld>
  <p:clrMapOvr>
    <a:masterClrMapping/>
  </p:clrMapOvr>
  <p:transition spd="slow" advTm="472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5" y="1496291"/>
            <a:ext cx="12037002" cy="4012334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33391"/>
      </p:ext>
    </p:extLst>
  </p:cSld>
  <p:clrMapOvr>
    <a:masterClrMapping/>
  </p:clrMapOvr>
  <p:transition spd="slow" advTm="345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y-AM" dirty="0" smtClean="0"/>
              <a:t>ՄԵՆՔ ՆԵՐԿԱՆ ԵՆՔ</a:t>
            </a:r>
            <a:br>
              <a:rPr lang="hy-AM" dirty="0" smtClean="0"/>
            </a:br>
            <a:r>
              <a:rPr lang="hy-AM" dirty="0" smtClean="0"/>
              <a:t>ԱՊԱԳԱՆ ԵՆՔ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40" y="1752600"/>
            <a:ext cx="7772920" cy="4373563"/>
          </a:xfr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92479"/>
      </p:ext>
    </p:extLst>
  </p:cSld>
  <p:clrMapOvr>
    <a:masterClrMapping/>
  </p:clrMapOvr>
  <p:transition spd="slow" advTm="416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 smtClean="0"/>
              <a:t>ՀԶՈՐ, ՄԱՐՏՈՒՆԱԿ ԲԱՆԱԿ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22" y="1264555"/>
            <a:ext cx="7794814" cy="5195244"/>
          </a:xfr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27855"/>
      </p:ext>
    </p:extLst>
  </p:cSld>
  <p:clrMapOvr>
    <a:masterClrMapping/>
  </p:clrMapOvr>
  <p:transition spd="slow" advTm="503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894880"/>
          </a:xfrm>
        </p:spPr>
        <p:txBody>
          <a:bodyPr>
            <a:normAutofit fontScale="90000"/>
          </a:bodyPr>
          <a:lstStyle/>
          <a:p>
            <a:r>
              <a:rPr lang="hy-AM" dirty="0">
                <a:solidFill>
                  <a:srgbClr val="0B0080"/>
                </a:solidFill>
                <a:latin typeface="Arian AMU"/>
                <a:hlinkClick r:id="rId4" tooltip="Պատմական Հայաստան"/>
              </a:rPr>
              <a:t>Պատմական Հայաստանի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 տարածքում առաջացած ամենաառաջին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5" tooltip="Պետություն"/>
              </a:rPr>
              <a:t>պետությունը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, որն ընդգրկեց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6" tooltip="Հայկական լեռնաշխարհ"/>
              </a:rPr>
              <a:t>Հայկական լեռնաշխարհի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 մեծ մասը,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7" tooltip="Վանի թագավորություն"/>
              </a:rPr>
              <a:t>Վանի </a:t>
            </a:r>
            <a:r>
              <a:rPr lang="hy-AM" dirty="0" smtClean="0">
                <a:solidFill>
                  <a:srgbClr val="0B0080"/>
                </a:solidFill>
                <a:latin typeface="Arian AMU"/>
                <a:hlinkClick r:id="rId7" tooltip="Վանի թագավորություն"/>
              </a:rPr>
              <a:t>թագավորությունն</a:t>
            </a:r>
            <a:r>
              <a:rPr lang="hy-AM" dirty="0" smtClean="0">
                <a:solidFill>
                  <a:srgbClr val="0B0080"/>
                </a:solidFill>
                <a:latin typeface="Arian AMU"/>
              </a:rPr>
              <a:t>  </a:t>
            </a:r>
            <a:r>
              <a:rPr lang="hy-AM" dirty="0" smtClean="0">
                <a:solidFill>
                  <a:srgbClr val="222222"/>
                </a:solidFill>
                <a:latin typeface="Arian AMU"/>
              </a:rPr>
              <a:t>էր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։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79" y="2873329"/>
            <a:ext cx="4572000" cy="3529584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78289"/>
      </p:ext>
    </p:extLst>
  </p:cSld>
  <p:clrMapOvr>
    <a:masterClrMapping/>
  </p:clrMapOvr>
  <p:transition spd="slow" advTm="551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1" y="533363"/>
            <a:ext cx="10037035" cy="5636182"/>
          </a:xfr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27516"/>
      </p:ext>
    </p:extLst>
  </p:cSld>
  <p:clrMapOvr>
    <a:masterClrMapping/>
  </p:clrMapOvr>
  <p:transition spd="slow" advTm="419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90" y="340308"/>
            <a:ext cx="9201726" cy="6128494"/>
          </a:xfr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51603"/>
      </p:ext>
    </p:extLst>
  </p:cSld>
  <p:clrMapOvr>
    <a:masterClrMapping/>
  </p:clrMapOvr>
  <p:transition spd="slow" advTm="404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 smtClean="0"/>
              <a:t>ՊԱՊԵՐԻՍ ՀՈՂԸ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9" y="1264555"/>
            <a:ext cx="6440161" cy="4830121"/>
          </a:xfr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78285"/>
      </p:ext>
    </p:extLst>
  </p:cSld>
  <p:clrMapOvr>
    <a:masterClrMapping/>
  </p:clrMapOvr>
  <p:transition spd="slow" advTm="391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y-AM" dirty="0" smtClean="0"/>
              <a:t>ԴՐԱԽՏԱՎԱՅՐ՝  ԵՐԵՎԱՆ ՄԱՅՐԱՔԱՂԱՔՈՎ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48" y="1796340"/>
            <a:ext cx="7464924" cy="4665577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6000"/>
      </p:ext>
    </p:extLst>
  </p:cSld>
  <p:clrMapOvr>
    <a:masterClrMapping/>
  </p:clrMapOvr>
  <p:transition spd="slow" advTm="384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3447635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y-AM" dirty="0" smtClean="0"/>
              <a:t>Միակ պետությունն աշխարհում, որն ունեցել է այսքան մեծ թվով մայրաքաղաքներ․12 մայրաքաղաքներ, որոնք </a:t>
            </a:r>
            <a:r>
              <a:rPr lang="hy-AM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y-AM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լույս են սփռում մեր ժողովրդի պատմական ճակատագրի վրա և ամբողջացնում մեր հայրենիքի հերոսական պատմությունը։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28616"/>
      </p:ext>
    </p:extLst>
  </p:cSld>
  <p:clrMapOvr>
    <a:masterClrMapping/>
  </p:clrMapOvr>
  <p:transition spd="slow" advTm="601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y-AM" sz="4000" dirty="0" smtClean="0"/>
              <a:t>ՇՆՈՐՀԱԿԱԼՈՒԹՅՈՒՆ</a:t>
            </a:r>
            <a:endParaRPr lang="ru-RU" sz="40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14426"/>
      </p:ext>
    </p:extLst>
  </p:cSld>
  <p:clrMapOvr>
    <a:masterClrMapping/>
  </p:clrMapOvr>
  <p:transition spd="slow" advTm="827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4172253"/>
          </a:xfrm>
        </p:spPr>
        <p:txBody>
          <a:bodyPr>
            <a:normAutofit/>
          </a:bodyPr>
          <a:lstStyle/>
          <a:p>
            <a:r>
              <a:rPr lang="hy-AM" dirty="0">
                <a:solidFill>
                  <a:srgbClr val="222222"/>
                </a:solidFill>
                <a:latin typeface="Arian AMU"/>
              </a:rPr>
              <a:t>Վանի թագավորությունը հզորության գագաթնակետին է հասել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4" tooltip="Մենուա"/>
              </a:rPr>
              <a:t>Մենուա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 (մ.թ.ա. 810-մ.թ.ա. 786),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5" tooltip="Արգիշտի Ա"/>
              </a:rPr>
              <a:t>Արգիշտի Ա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 (մ.թ.ա. 786-մ.թ.ա. 764) և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6" tooltip="Սարդուրի Բ"/>
              </a:rPr>
              <a:t>Սարդուրի Բ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 (մ.թ.ա. 764-մ.թ.ա. 735) թագավորների օրոք։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68984"/>
      </p:ext>
    </p:extLst>
  </p:cSld>
  <p:clrMapOvr>
    <a:masterClrMapping/>
  </p:clrMapOvr>
  <p:transition spd="slow" advTm="554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3007687"/>
          </a:xfrm>
        </p:spPr>
        <p:txBody>
          <a:bodyPr>
            <a:normAutofit fontScale="90000"/>
          </a:bodyPr>
          <a:lstStyle/>
          <a:p>
            <a:r>
              <a:rPr lang="hy-AM" dirty="0">
                <a:solidFill>
                  <a:srgbClr val="222222"/>
                </a:solidFill>
                <a:latin typeface="Arian AMU"/>
              </a:rPr>
              <a:t>Վանի թագավորության տարածքում հիմնադրվել է առաջին համահայկական պետությունը, որը Պարույրի որդու՝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4" tooltip="Երվանդ Սակավակյաց"/>
              </a:rPr>
              <a:t>Երվանդ Սակավակյացի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անունով կոչվում է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5" tooltip="Երվանդյան Հայաստան"/>
              </a:rPr>
              <a:t>Երվանդունիների թագավորություն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։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89418"/>
      </p:ext>
    </p:extLst>
  </p:cSld>
  <p:clrMapOvr>
    <a:masterClrMapping/>
  </p:clrMapOvr>
  <p:transition spd="slow" advTm="516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y-AM" dirty="0" smtClean="0"/>
              <a:t>Երվանդունիներին հաջորդում են Արտաշեսյանները․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Հայաստանը </a:t>
            </a:r>
            <a:r>
              <a:rPr lang="hy-AM" dirty="0" smtClean="0">
                <a:solidFill>
                  <a:srgbClr val="0B0080"/>
                </a:solidFill>
                <a:latin typeface="Arian AMU"/>
              </a:rPr>
              <a:t>նրանց 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 օրոք իր հզորության գագաթնակետին հասավ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4" tooltip="Արտաշես Ա"/>
              </a:rPr>
              <a:t>Արտաշես Ա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-ի թոռան՝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5" tooltip="Տիգրան Մեծ"/>
              </a:rPr>
              <a:t>Տիգրան Մեծի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 օրոք (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6" tooltip="Մ.թ.ա. 95"/>
              </a:rPr>
              <a:t>մ.թ.ա. 95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-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7" tooltip="Մ.թ.ա. 55"/>
              </a:rPr>
              <a:t>մ.թ.ա. 55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)։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3028"/>
      </p:ext>
    </p:extLst>
  </p:cSld>
  <p:clrMapOvr>
    <a:masterClrMapping/>
  </p:clrMapOvr>
  <p:transition spd="slow" advTm="553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y-AM" dirty="0" smtClean="0"/>
              <a:t>ԱՐՔԱՅԻՑ ԱՐՔԱ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99" y="1438101"/>
            <a:ext cx="9019930" cy="4622714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33202"/>
      </p:ext>
    </p:extLst>
  </p:cSld>
  <p:clrMapOvr>
    <a:masterClrMapping/>
  </p:clrMapOvr>
  <p:transition spd="slow" advTm="408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99" y="98254"/>
            <a:ext cx="5069809" cy="6759746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42451"/>
      </p:ext>
    </p:extLst>
  </p:cSld>
  <p:clrMapOvr>
    <a:masterClrMapping/>
  </p:clrMapOvr>
  <p:transition spd="slow" advTm="248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4577695"/>
          </a:xfrm>
        </p:spPr>
        <p:txBody>
          <a:bodyPr>
            <a:normAutofit/>
          </a:bodyPr>
          <a:lstStyle/>
          <a:p>
            <a:r>
              <a:rPr lang="hy-AM" dirty="0">
                <a:solidFill>
                  <a:srgbClr val="222222"/>
                </a:solidFill>
                <a:latin typeface="Arian AMU"/>
              </a:rPr>
              <a:t>Մեր թվարկության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4" tooltip="I դար"/>
              </a:rPr>
              <a:t>առաջին դարում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 հայոց պատմության մեջ նոր էջ է բացվում։ Կործանված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5" tooltip="Արտաշեսյաններ"/>
              </a:rPr>
              <a:t>Արտաշեսյանների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 դինաստիային փոխարինելու է գալիս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6" tooltip="Պարթևներ"/>
              </a:rPr>
              <a:t>պարթևական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 ծագում ունեցող </a:t>
            </a:r>
            <a:r>
              <a:rPr lang="hy-AM" dirty="0">
                <a:solidFill>
                  <a:srgbClr val="0B0080"/>
                </a:solidFill>
                <a:latin typeface="Arian AMU"/>
                <a:hlinkClick r:id="rId7" tooltip="Արշակունիներ"/>
              </a:rPr>
              <a:t>Արշակունիների</a:t>
            </a:r>
            <a:r>
              <a:rPr lang="hy-AM" dirty="0">
                <a:solidFill>
                  <a:srgbClr val="222222"/>
                </a:solidFill>
                <a:latin typeface="Arian AMU"/>
              </a:rPr>
              <a:t> հարստոթյունը։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77516"/>
      </p:ext>
    </p:extLst>
  </p:cSld>
  <p:clrMapOvr>
    <a:masterClrMapping/>
  </p:clrMapOvr>
  <p:transition spd="slow" advTm="283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173</TotalTime>
  <Words>222</Words>
  <Application>Microsoft Office PowerPoint</Application>
  <PresentationFormat>Произвольный</PresentationFormat>
  <Paragraphs>36</Paragraphs>
  <Slides>35</Slides>
  <Notes>0</Notes>
  <HiddenSlides>0</HiddenSlides>
  <MMClips>37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Аптека</vt:lpstr>
      <vt:lpstr>ՀԱՅԱՍՏԱ´Ն,  ԻՄ ՏՈ´ՒՆՆ ԵՍ</vt:lpstr>
      <vt:lpstr>լեգենդար հերոս, հայոց անվանադիր նախնին։ Մովսես Խորենացին իր «Հայոց պատմություն» աշխատությունում գրի առնված ավանդազրույցում նրան անվանում է նախահայր։ Համաձայն Աստվածաշնչի՝ Հայկը Հաբեթի սերունդներից էր և այդ պատճառով երբեմն անվանվում է Հաբեթոսթյան Հայկ։</vt:lpstr>
      <vt:lpstr>Պատմական Հայաստանի տարածքում առաջացած ամենաառաջին պետությունը, որն ընդգրկեց Հայկական լեռնաշխարհի մեծ մասը, Վանի թագավորությունն  էր։</vt:lpstr>
      <vt:lpstr>Վանի թագավորությունը հզորության գագաթնակետին է հասել Մենուա (մ.թ.ա. 810-մ.թ.ա. 786), Արգիշտի Ա (մ.թ.ա. 786-մ.թ.ա. 764) և Սարդուրի Բ (մ.թ.ա. 764-մ.թ.ա. 735) թագավորների օրոք։</vt:lpstr>
      <vt:lpstr>Վանի թագավորության տարածքում հիմնադրվել է առաջին համահայկական պետությունը, որը Պարույրի որդու՝ Երվանդ Սակավակյացիանունով կոչվում է Երվանդունիների թագավորություն։</vt:lpstr>
      <vt:lpstr>Երվանդունիներին հաջորդում են Արտաշեսյանները․Հայաստանը նրանց  օրոք իր հզորության գագաթնակետին հասավ Արտաշես Ա-ի թոռան՝ Տիգրան Մեծի օրոք (մ.թ.ա. 95- մ.թ.ա. 55)։</vt:lpstr>
      <vt:lpstr>ԱՐՔԱՅԻՑ ԱՐՔԱ</vt:lpstr>
      <vt:lpstr>Презентация PowerPoint</vt:lpstr>
      <vt:lpstr>Մեր թվարկության առաջին դարում հայոց պատմության մեջ նոր էջ է բացվում։ Կործանված Արտաշեսյանների դինաստիային փոխարինելու է գալիս պարթևական ծագում ունեցող Արշակունիների հարստոթյունը։</vt:lpstr>
      <vt:lpstr>Հայաստանը Արշակունիների օրոք</vt:lpstr>
      <vt:lpstr>Արշակունիներին հաջորդում են Բագրատունիներն ու Զաքարյանները</vt:lpstr>
      <vt:lpstr>հայ պատմաբաններ և աստվածաբաններ Եդեմը համեմատում են Հայկական լեռնաշխարհի հետ՝ ելնելով Տիգրիս և Եփրատ գետերի առկայությունից[2]։</vt:lpstr>
      <vt:lpstr>Հեթանոսությունից մինչև Քրիստոնեություն</vt:lpstr>
      <vt:lpstr>Հայոց Աբգար արքան նամակ է գրել Հիսուսին և նրան հրավիրել ապրելու Հայաստանում, Հիսուսը պատասխանել է այդ նամակին․</vt:lpstr>
      <vt:lpstr>301 թիվ, ՔՐԻՍՏՈՆՅԱ ՀԱՅԱՍՏԱՆ </vt:lpstr>
      <vt:lpstr>Աստեղ իջավ ՄԻԱԾԻՆԸ ՝ ՔՐԻՍՏՈՍԸ</vt:lpstr>
      <vt:lpstr>Презентация PowerPoint</vt:lpstr>
      <vt:lpstr>Նոյն իջնում է Արարատից և գալիս Հայաստան</vt:lpstr>
      <vt:lpstr>Ազգային այբուբենի ստեղծմամբ հայ գրավոր մշակույթը հիմք է առնում V դարի սկզբին։</vt:lpstr>
      <vt:lpstr>Աստվածատուր տառեր․ մեսրոպաշունչ տառեր</vt:lpstr>
      <vt:lpstr>5-րդ դարը հռչակված է ՈՍԿԵԴԱՐ անվամբ</vt:lpstr>
      <vt:lpstr> հայ գրության, հայագիր դպրոցի հիմնադիր և հայերի առաջին ուսուցիչ, լուսավորիչ, մշակութային-հասարակական գործիչ, Հայ Առաքելական եկեղեցու վարդապետ</vt:lpstr>
      <vt:lpstr>Գրերի գյուտը տեղի ունեցավ Վռամշապուհ արքայի օժանդակությամբ և Սահակ Պարթև կաթողիկոսի օրհնությամբ</vt:lpstr>
      <vt:lpstr>Презентация PowerPoint</vt:lpstr>
      <vt:lpstr>ՀԱՅԱՍՏԱՆՆ ԱՅՍՕՐ</vt:lpstr>
      <vt:lpstr>ՀՀ պետական խորհրդանիշներ                    ԴՐՈՇ                    ԶԻՆԱՆՇԱՆ                     ՕՐՀՆԵՐԳ</vt:lpstr>
      <vt:lpstr>Презентация PowerPoint</vt:lpstr>
      <vt:lpstr>ՄԵՆՔ ՆԵՐԿԱՆ ԵՆՔ ԱՊԱԳԱՆ ԵՆՔ</vt:lpstr>
      <vt:lpstr>ՀԶՈՐ, ՄԱՐՏՈՒՆԱԿ ԲԱՆԱԿ</vt:lpstr>
      <vt:lpstr>Презентация PowerPoint</vt:lpstr>
      <vt:lpstr>Презентация PowerPoint</vt:lpstr>
      <vt:lpstr>ՊԱՊԵՐԻՍ ՀՈՂԸ</vt:lpstr>
      <vt:lpstr>ԴՐԱԽՏԱՎԱՅՐ՝  ԵՐԵՎԱՆ ՄԱՅՐԱՔԱՂԱՔՈՎ</vt:lpstr>
      <vt:lpstr>Միակ պետությունն աշխարհում, որն ունեցել է այսքան մեծ թվով մայրաքաղաքներ․12 մայրաքաղաքներ, որոնք  լույս են սփռում մեր ժողովրդի պատմական ճակատագրի վրա և ամբողջացնում մեր հայրենիքի հերոսական պատմությունը։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ՀԱՅԱՍՏԱ´Ն,  ԻՄ ՏՈ´ՒՆՆ ԵՍ</dc:title>
  <dc:creator>Gnel</dc:creator>
  <cp:lastModifiedBy>эмма</cp:lastModifiedBy>
  <cp:revision>37</cp:revision>
  <dcterms:created xsi:type="dcterms:W3CDTF">2019-09-29T22:06:37Z</dcterms:created>
  <dcterms:modified xsi:type="dcterms:W3CDTF">2026-02-18T04:47:39Z</dcterms:modified>
</cp:coreProperties>
</file>